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494" r:id="rId2"/>
    <p:sldId id="807" r:id="rId3"/>
    <p:sldId id="808" r:id="rId4"/>
    <p:sldId id="812" r:id="rId5"/>
    <p:sldId id="809" r:id="rId6"/>
    <p:sldId id="813" r:id="rId7"/>
    <p:sldId id="823" r:id="rId8"/>
    <p:sldId id="824" r:id="rId9"/>
    <p:sldId id="786" r:id="rId10"/>
    <p:sldId id="814" r:id="rId11"/>
    <p:sldId id="815" r:id="rId12"/>
    <p:sldId id="816" r:id="rId13"/>
    <p:sldId id="817" r:id="rId14"/>
    <p:sldId id="646" r:id="rId15"/>
    <p:sldId id="787" r:id="rId16"/>
    <p:sldId id="788" r:id="rId17"/>
    <p:sldId id="785" r:id="rId18"/>
    <p:sldId id="818" r:id="rId19"/>
    <p:sldId id="791" r:id="rId20"/>
    <p:sldId id="819" r:id="rId21"/>
    <p:sldId id="792" r:id="rId22"/>
    <p:sldId id="790" r:id="rId23"/>
    <p:sldId id="796" r:id="rId24"/>
    <p:sldId id="820" r:id="rId25"/>
    <p:sldId id="795" r:id="rId26"/>
    <p:sldId id="800" r:id="rId27"/>
    <p:sldId id="799" r:id="rId28"/>
    <p:sldId id="822" r:id="rId29"/>
    <p:sldId id="797" r:id="rId30"/>
    <p:sldId id="82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1CF7A3-2E87-43B0-A84D-1A6BFBF00E00}">
          <p14:sldIdLst>
            <p14:sldId id="494"/>
            <p14:sldId id="807"/>
            <p14:sldId id="808"/>
            <p14:sldId id="812"/>
            <p14:sldId id="809"/>
            <p14:sldId id="813"/>
            <p14:sldId id="823"/>
            <p14:sldId id="824"/>
            <p14:sldId id="786"/>
            <p14:sldId id="814"/>
            <p14:sldId id="815"/>
            <p14:sldId id="816"/>
            <p14:sldId id="817"/>
            <p14:sldId id="646"/>
            <p14:sldId id="787"/>
            <p14:sldId id="788"/>
            <p14:sldId id="785"/>
            <p14:sldId id="818"/>
            <p14:sldId id="791"/>
            <p14:sldId id="819"/>
            <p14:sldId id="792"/>
            <p14:sldId id="790"/>
            <p14:sldId id="796"/>
            <p14:sldId id="820"/>
            <p14:sldId id="795"/>
            <p14:sldId id="800"/>
            <p14:sldId id="799"/>
            <p14:sldId id="822"/>
            <p14:sldId id="797"/>
            <p14:sldId id="8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Фикрет Зейналов" initials="ФЗ" lastIdx="1" clrIdx="0">
    <p:extLst>
      <p:ext uri="{19B8F6BF-5375-455C-9EA6-DF929625EA0E}">
        <p15:presenceInfo xmlns:p15="http://schemas.microsoft.com/office/powerpoint/2012/main" userId="bdd7341db63775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9090"/>
    <a:srgbClr val="FFFFFF"/>
    <a:srgbClr val="436A81"/>
    <a:srgbClr val="FFE56A"/>
    <a:srgbClr val="4280AF"/>
    <a:srgbClr val="EED45C"/>
    <a:srgbClr val="9DAA7E"/>
    <a:srgbClr val="B4B4B4"/>
    <a:srgbClr val="B8928F"/>
    <a:srgbClr val="F69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F1A3C-7094-4025-80B2-EF9BF9D263AD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20066-3E48-47D9-8AE4-2328CD81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49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543D-923A-4E7F-A24F-78D1113BF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FEEC0-FEBB-4408-B046-4670BD8AA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914EE-69F6-4AD6-88D8-069019B6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CC4CC-2C37-41BB-B258-582A763A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BEF1B-4BD6-45B2-BDAC-87960A01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6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ECCF-BCF4-4793-A4BA-FF76DC4B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2045D-1071-415A-AE02-80B9FC54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83C00-E2FD-4A2B-B90B-3E9B6CFD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3EF0C-A51C-4BA9-826E-90BB4BF07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A4DCC-B9B3-47A4-AED2-E2AE5DB2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6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A6F740-DE19-4DF3-A70D-7CCC87B888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9BF2A-B9B6-4DD6-93F4-7B140811A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D4C21-E2F0-4C31-BD3C-417404FC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689B-C76F-4BDF-9625-309EA68D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A7CA0-5594-443A-97AE-260CDB01F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5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42C3-7C51-4F06-92F3-1846A3A5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9BBB3-EAEE-48C7-B8DE-FED1B871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9E408-88E8-4D30-ADD8-F0063644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730FD-E208-4CEF-810C-4CF982921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7609A-6178-441E-B587-92DBEC20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2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C837-E3EE-4568-AFDC-46B778C8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2EA2B-59C1-4BD5-9F96-C87A17715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58121-CE68-4B4F-A05E-699268AF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4B5FF-60B0-4213-AD58-2DAC7A8E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9B79E-C830-4568-A33E-2DFF0097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7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8CC1-322C-46F6-A1DC-E81C0B8D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0006-CEB6-4103-A2EE-81439AC7E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0A265-F671-42B5-B10C-DDB7E8E9E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34364-34FE-4B83-81C9-9D1D30AFC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FC174-E2DD-4695-AAEB-F742DE54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18F40-FA88-452A-B085-E2AD8DC7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6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7649-02EF-4C7D-AFEB-9FD1E36D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A5286-DC74-48F3-8E9C-65141A8D4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8F4E9-48E9-421C-A47D-3D0AF0007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9E906-DEBE-47BE-9E81-34FB9F9F0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38777-1AB3-4F49-9990-52DAFCD3D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3E4F8-C86A-4F58-B4F2-A660C5598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9995C7-7CA2-47E9-8FDD-8AA843DC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7AA47-B5C0-4B76-BA02-4813CDDA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9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CBD7-57F3-4781-A9FD-BF378FE4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95DC5B-BC2F-417D-B6EE-E80DB3EE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83FFD-BF07-4D99-B104-436F7415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D1BD4-B475-40B1-9287-1D62CC1D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68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7B6AF-54A9-471E-BDFD-D6D21461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DA646C-F670-4182-B8B3-14B77137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F419A-184C-4837-9E99-8D401A0A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4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EF38-58B9-41D1-BF78-8923153B2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8470-E1A7-4399-8E07-FD2F8B70A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AEDD7-8497-41D4-B60D-234B5CD3B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581CB-3F5E-4D1D-AB84-867C66E8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3622C-5E1D-40E3-BA8D-063DD828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41A0A-EEA2-4047-AFCF-F887F60EF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4658-7015-49DF-ABDA-AE956BE2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C47FB-9C59-45C3-A273-E19388FFD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CEB2B-3EE3-491D-B4DA-5413B9E1F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8949B-806D-4026-A9BC-C18567EC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4E699-3FA7-4580-85D7-8B194AC3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45A26-0F8F-4B78-AAD7-F26DCE1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37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0D2FD-4CE3-4911-B537-78A439F5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804C-CA2E-4774-B4AC-BCA30F658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60E2E-B467-4131-929C-7664D480C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5B8F1-23B3-4187-818C-C69CAAB85054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1899-94A4-4670-973F-6533A9639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2154B-7F20-453A-8E75-4957A4AF8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2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P28LKWTzr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G">
            <a:extLst>
              <a:ext uri="{FF2B5EF4-FFF2-40B4-BE49-F238E27FC236}">
                <a16:creationId xmlns:a16="http://schemas.microsoft.com/office/drawing/2014/main" id="{1DB8499A-96BE-4A46-9717-3A4B7827B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CFD136-ABF6-4C2E-92CD-D4F91357510F}"/>
              </a:ext>
            </a:extLst>
          </p:cNvPr>
          <p:cNvGrpSpPr/>
          <p:nvPr/>
        </p:nvGrpSpPr>
        <p:grpSpPr>
          <a:xfrm>
            <a:off x="535022" y="4767466"/>
            <a:ext cx="8661993" cy="1928388"/>
            <a:chOff x="1875453" y="4635374"/>
            <a:chExt cx="8852904" cy="1928388"/>
          </a:xfrm>
          <a:noFill/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A1A97E-B258-4F58-85D5-34D58A770B1C}"/>
                </a:ext>
              </a:extLst>
            </p:cNvPr>
            <p:cNvSpPr/>
            <p:nvPr/>
          </p:nvSpPr>
          <p:spPr>
            <a:xfrm>
              <a:off x="1875453" y="4635374"/>
              <a:ext cx="8852904" cy="1928388"/>
            </a:xfrm>
            <a:prstGeom prst="roundRect">
              <a:avLst>
                <a:gd name="adj" fmla="val 44836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8B1886-9D6F-4A0A-BEBA-CF77BFD2B614}"/>
                </a:ext>
              </a:extLst>
            </p:cNvPr>
            <p:cNvSpPr txBox="1"/>
            <p:nvPr/>
          </p:nvSpPr>
          <p:spPr>
            <a:xfrm>
              <a:off x="2631233" y="4747144"/>
              <a:ext cx="6929534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RU" sz="4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</a:t>
              </a:r>
              <a:endParaRPr lang="en-US" sz="44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642786-E8D8-4870-972D-D754417C2782}"/>
                </a:ext>
              </a:extLst>
            </p:cNvPr>
            <p:cNvSpPr txBox="1"/>
            <p:nvPr/>
          </p:nvSpPr>
          <p:spPr>
            <a:xfrm>
              <a:off x="2631233" y="5428188"/>
              <a:ext cx="7343191" cy="584775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r>
                <a:rPr lang="ru-RU" sz="3200" dirty="0">
                  <a:solidFill>
                    <a:srgbClr val="F7FFFE"/>
                  </a:solidFill>
                  <a:effectLst>
                    <a:innerShdw dist="12700">
                      <a:prstClr val="black"/>
                    </a:innerShdw>
                  </a:effectLst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Аппаратное обеспечение ПК</a:t>
              </a:r>
              <a:endParaRPr lang="en-US" sz="3200" dirty="0">
                <a:solidFill>
                  <a:srgbClr val="F7FFFE"/>
                </a:solidFill>
                <a:effectLst>
                  <a:innerShdw dist="12700">
                    <a:prstClr val="black"/>
                  </a:innerShdw>
                </a:effectLst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77854B-EB81-4BB7-977E-DBF9B6ABB70D}"/>
                </a:ext>
              </a:extLst>
            </p:cNvPr>
            <p:cNvCxnSpPr>
              <a:cxnSpLocks/>
            </p:cNvCxnSpPr>
            <p:nvPr/>
          </p:nvCxnSpPr>
          <p:spPr>
            <a:xfrm>
              <a:off x="2686500" y="5470681"/>
              <a:ext cx="7200000" cy="0"/>
            </a:xfrm>
            <a:prstGeom prst="line">
              <a:avLst/>
            </a:prstGeom>
            <a:grpFill/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614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Перфокарта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557351-CD5A-4448-844E-589DDA0C0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6" y="1477816"/>
            <a:ext cx="11263349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8394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303947" y="211389"/>
            <a:ext cx="7674641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5999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Первые программисты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D382484-CA30-444A-9234-0EAC1FEAF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698" y="211389"/>
            <a:ext cx="3562356" cy="643522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Text Plane">
            <a:extLst>
              <a:ext uri="{FF2B5EF4-FFF2-40B4-BE49-F238E27FC236}">
                <a16:creationId xmlns:a16="http://schemas.microsoft.com/office/drawing/2014/main" id="{7E8FDF86-6BAC-427C-8DD4-5637A9F344A6}"/>
              </a:ext>
            </a:extLst>
          </p:cNvPr>
          <p:cNvGrpSpPr/>
          <p:nvPr/>
        </p:nvGrpSpPr>
        <p:grpSpPr>
          <a:xfrm>
            <a:off x="355432" y="1501125"/>
            <a:ext cx="7623156" cy="3192796"/>
            <a:chOff x="455691" y="307819"/>
            <a:chExt cx="11280617" cy="3192796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69E568F-89CE-4761-B98B-5A6963234749}"/>
                </a:ext>
              </a:extLst>
            </p:cNvPr>
            <p:cNvSpPr/>
            <p:nvPr/>
          </p:nvSpPr>
          <p:spPr>
            <a:xfrm>
              <a:off x="455691" y="307819"/>
              <a:ext cx="11280617" cy="3192796"/>
            </a:xfrm>
            <a:prstGeom prst="roundRect">
              <a:avLst>
                <a:gd name="adj" fmla="val 1490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ntent">
              <a:extLst>
                <a:ext uri="{FF2B5EF4-FFF2-40B4-BE49-F238E27FC236}">
                  <a16:creationId xmlns:a16="http://schemas.microsoft.com/office/drawing/2014/main" id="{7AA6443D-630E-46D1-8312-67E3937A54B6}"/>
                </a:ext>
              </a:extLst>
            </p:cNvPr>
            <p:cNvSpPr txBox="1"/>
            <p:nvPr/>
          </p:nvSpPr>
          <p:spPr>
            <a:xfrm>
              <a:off x="961056" y="565389"/>
              <a:ext cx="1026988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Мэрлин Мельцер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Рут Лихтерман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Кэтлин Антонелли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Бетти Джин Дженнингс (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 картинке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Фрэнсис Элизабет Снайдер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Фрэнсис Билас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4552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11389"/>
            <a:ext cx="10490408" cy="1791504"/>
            <a:chOff x="455691" y="307818"/>
            <a:chExt cx="11280617" cy="1791504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791504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8740"/>
              <a:ext cx="10080000" cy="1569660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Перекоммутация (перепрограммирование)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E21E7F6-6B79-4793-B37A-602F6C482D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0" b="1"/>
          <a:stretch/>
        </p:blipFill>
        <p:spPr>
          <a:xfrm>
            <a:off x="1270965" y="2237591"/>
            <a:ext cx="9650071" cy="44090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Header">
            <a:extLst>
              <a:ext uri="{FF2B5EF4-FFF2-40B4-BE49-F238E27FC236}">
                <a16:creationId xmlns:a16="http://schemas.microsoft.com/office/drawing/2014/main" id="{B6C8AC6A-3BEA-4434-A465-77F9C7AB4BA1}"/>
              </a:ext>
            </a:extLst>
          </p:cNvPr>
          <p:cNvSpPr txBox="1"/>
          <p:nvPr/>
        </p:nvSpPr>
        <p:spPr>
          <a:xfrm>
            <a:off x="4439124" y="5697699"/>
            <a:ext cx="2795394" cy="523220"/>
          </a:xfrm>
          <a:prstGeom prst="rect">
            <a:avLst/>
          </a:prstGeom>
          <a:noFill/>
          <a:ln w="38100" cap="flat">
            <a:noFill/>
            <a:round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Рут Лихтерман</a:t>
            </a:r>
          </a:p>
        </p:txBody>
      </p:sp>
      <p:sp>
        <p:nvSpPr>
          <p:cNvPr id="11" name="Header">
            <a:extLst>
              <a:ext uri="{FF2B5EF4-FFF2-40B4-BE49-F238E27FC236}">
                <a16:creationId xmlns:a16="http://schemas.microsoft.com/office/drawing/2014/main" id="{CF2FE8AB-153A-4B16-ABEB-20E4788D5B86}"/>
              </a:ext>
            </a:extLst>
          </p:cNvPr>
          <p:cNvSpPr txBox="1"/>
          <p:nvPr/>
        </p:nvSpPr>
        <p:spPr>
          <a:xfrm>
            <a:off x="7700683" y="2224771"/>
            <a:ext cx="3082264" cy="523220"/>
          </a:xfrm>
          <a:prstGeom prst="rect">
            <a:avLst/>
          </a:prstGeom>
          <a:noFill/>
          <a:ln w="38100" cap="flat">
            <a:noFill/>
            <a:round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Мэрлин Мельцер</a:t>
            </a:r>
          </a:p>
        </p:txBody>
      </p:sp>
    </p:spTree>
    <p:extLst>
      <p:ext uri="{BB962C8B-B14F-4D97-AF65-F5344CB8AC3E}">
        <p14:creationId xmlns:p14="http://schemas.microsoft.com/office/powerpoint/2010/main" val="50861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Применение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ENIAC</a:t>
              </a:r>
            </a:p>
          </p:txBody>
        </p:sp>
      </p:grpSp>
      <p:grpSp>
        <p:nvGrpSpPr>
          <p:cNvPr id="7" name="Text Plane">
            <a:extLst>
              <a:ext uri="{FF2B5EF4-FFF2-40B4-BE49-F238E27FC236}">
                <a16:creationId xmlns:a16="http://schemas.microsoft.com/office/drawing/2014/main" id="{73F36B37-0CFB-4390-8AFF-15B6B8842AE4}"/>
              </a:ext>
            </a:extLst>
          </p:cNvPr>
          <p:cNvGrpSpPr/>
          <p:nvPr/>
        </p:nvGrpSpPr>
        <p:grpSpPr>
          <a:xfrm>
            <a:off x="295186" y="1477817"/>
            <a:ext cx="6782449" cy="5168796"/>
            <a:chOff x="455691" y="307818"/>
            <a:chExt cx="11280617" cy="5168796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7A2842B-30AA-4A3E-AFD0-89192B69FADE}"/>
                </a:ext>
              </a:extLst>
            </p:cNvPr>
            <p:cNvSpPr/>
            <p:nvPr/>
          </p:nvSpPr>
          <p:spPr>
            <a:xfrm>
              <a:off x="455691" y="307818"/>
              <a:ext cx="11280617" cy="5168796"/>
            </a:xfrm>
            <a:prstGeom prst="roundRect">
              <a:avLst>
                <a:gd name="adj" fmla="val 81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Content">
              <a:extLst>
                <a:ext uri="{FF2B5EF4-FFF2-40B4-BE49-F238E27FC236}">
                  <a16:creationId xmlns:a16="http://schemas.microsoft.com/office/drawing/2014/main" id="{A307BB3A-0B9A-47A0-AD64-FD9A609FD619}"/>
                </a:ext>
              </a:extLst>
            </p:cNvPr>
            <p:cNvSpPr txBox="1"/>
            <p:nvPr/>
          </p:nvSpPr>
          <p:spPr>
            <a:xfrm>
              <a:off x="961055" y="691614"/>
              <a:ext cx="10269888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 Баллистической лаборатории на ENIAC выполнялись расчеты по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проблеме термоядерного оружия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прогнозам погоды в СССР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для предсказания направления выпадения ядерных осадков на случай ядерной войны,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инженерные расчёты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таблиц стрельбы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включая таблицы стрельбы ядерными боеприпасами.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A58D618-510A-4916-A694-D1F11C532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3422"/>
          <a:stretch/>
        </p:blipFill>
        <p:spPr>
          <a:xfrm>
            <a:off x="7370774" y="1477817"/>
            <a:ext cx="4526040" cy="509844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392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Mark I (1944)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3D40CEE-F64C-43D5-90A1-FF8D21B1C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85" y="1477816"/>
            <a:ext cx="9819630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Text Plane">
            <a:extLst>
              <a:ext uri="{FF2B5EF4-FFF2-40B4-BE49-F238E27FC236}">
                <a16:creationId xmlns:a16="http://schemas.microsoft.com/office/drawing/2014/main" id="{664981A5-59A1-4F55-B288-0B59292A7615}"/>
              </a:ext>
            </a:extLst>
          </p:cNvPr>
          <p:cNvGrpSpPr/>
          <p:nvPr/>
        </p:nvGrpSpPr>
        <p:grpSpPr>
          <a:xfrm>
            <a:off x="5262282" y="5123222"/>
            <a:ext cx="5743534" cy="1500081"/>
            <a:chOff x="455691" y="307819"/>
            <a:chExt cx="11280617" cy="150008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11ACEEF-6BFC-4C2F-ABE5-F4CD9C03C18D}"/>
                </a:ext>
              </a:extLst>
            </p:cNvPr>
            <p:cNvSpPr/>
            <p:nvPr/>
          </p:nvSpPr>
          <p:spPr>
            <a:xfrm>
              <a:off x="455691" y="307819"/>
              <a:ext cx="11280617" cy="1500081"/>
            </a:xfrm>
            <a:prstGeom prst="roundRect">
              <a:avLst>
                <a:gd name="adj" fmla="val 2094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Content">
              <a:extLst>
                <a:ext uri="{FF2B5EF4-FFF2-40B4-BE49-F238E27FC236}">
                  <a16:creationId xmlns:a16="http://schemas.microsoft.com/office/drawing/2014/main" id="{F8E56D8F-B771-4E03-B2F0-C671904F2E43}"/>
                </a:ext>
              </a:extLst>
            </p:cNvPr>
            <p:cNvSpPr txBox="1"/>
            <p:nvPr/>
          </p:nvSpPr>
          <p:spPr>
            <a:xfrm>
              <a:off x="961056" y="580806"/>
              <a:ext cx="1026988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Сложение – около 0.3 секунд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Умножение – около 6 секунд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068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785232" y="2557840"/>
            <a:ext cx="5372521" cy="1742320"/>
            <a:chOff x="455691" y="307818"/>
            <a:chExt cx="11280617" cy="1742320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742320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5998" y="394148"/>
              <a:ext cx="10080001" cy="1569660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Перфолента для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Mark I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88689F8-952C-4F38-999C-7B9F810B1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859" y="211389"/>
            <a:ext cx="4824909" cy="643522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1310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304801" y="1104844"/>
            <a:ext cx="11582399" cy="4648313"/>
            <a:chOff x="455691" y="307819"/>
            <a:chExt cx="11280617" cy="4648313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4648313"/>
            </a:xfrm>
            <a:prstGeom prst="roundRect">
              <a:avLst>
                <a:gd name="adj" fmla="val 18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8" y="1250589"/>
              <a:ext cx="10269885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Персональные компьютеры (ПК)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Моноблоки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Мобильные компьютеры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Нательные компьютеры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Микрокомпьютеры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Игровые компьютеры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Компьютеры особого назначения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Квантовые компьютеры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Виды компьютеров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733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Компьютерное обеспечение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763E162-D3D1-4B6A-AAE0-F4B5EB64A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86" y="1477815"/>
            <a:ext cx="10181629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4E5F9D-D1EB-45C0-ACD6-EBDB75FE1FFD}"/>
              </a:ext>
            </a:extLst>
          </p:cNvPr>
          <p:cNvSpPr/>
          <p:nvPr/>
        </p:nvSpPr>
        <p:spPr>
          <a:xfrm>
            <a:off x="6797964" y="2604655"/>
            <a:ext cx="3020291" cy="3602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236954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304801" y="871955"/>
            <a:ext cx="11582399" cy="5114091"/>
            <a:chOff x="455691" y="307818"/>
            <a:chExt cx="11280617" cy="511409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8"/>
              <a:ext cx="11280617" cy="5114091"/>
            </a:xfrm>
            <a:prstGeom prst="roundRect">
              <a:avLst>
                <a:gd name="adj" fmla="val 18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8" y="1250589"/>
              <a:ext cx="10269885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Центральный процессор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Central Processing Unit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CPU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Графический процессор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Graphics Processing Unit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GPU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Охлаждение процессора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Оперативное запоминающее устройство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Random Access Memory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RAM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Твердотельный накопитель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Solid-State Drive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SSD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Жёсткий диск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Hard Disk Drive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HDD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Материнская плата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Блок питания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Power Supply Unit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PSU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Аппаратное обеспечение ПК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305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Центральный процессор (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CPU)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192E68-8163-409B-9650-D2536DD25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8" y="1477815"/>
            <a:ext cx="11027744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6917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Таблица ОФ-530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/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О-530А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D7285E-52BD-4AA4-95B2-DBD6D9650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2" t="19970" r="7566" b="11895"/>
          <a:stretch/>
        </p:blipFill>
        <p:spPr>
          <a:xfrm>
            <a:off x="1707971" y="1477815"/>
            <a:ext cx="8776059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96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Графический процессор (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GPU)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8DDEDDE-42E2-4987-8CAE-9580750E0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38" y="1477814"/>
            <a:ext cx="7880125" cy="509844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5719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Видеокарта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19D7811-0495-4EB9-A417-820065747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780" y="1477814"/>
            <a:ext cx="6332441" cy="503056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5852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CPU vs GPU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918A976-8B5C-4918-9080-237376F9CD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" t="7969" r="2661" b="6678"/>
          <a:stretch/>
        </p:blipFill>
        <p:spPr>
          <a:xfrm>
            <a:off x="1133318" y="1477816"/>
            <a:ext cx="9925364" cy="509844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5682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Башенный радиатор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3893058-86FA-46A2-8288-A6DD31C45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09" y="1477814"/>
            <a:ext cx="4821982" cy="509844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8479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Жидкостное охлаждение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10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71A0734C-271B-62AE-5185-B14255E4B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31" y="1477814"/>
            <a:ext cx="6818539" cy="511390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2991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062033"/>
            <a:ext cx="10490408" cy="1120767"/>
            <a:chOff x="455691" y="307818"/>
            <a:chExt cx="11280617" cy="112076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120767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52703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ОЗУ (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RAM)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AAD50B5-8690-48DD-B50E-3FC6CBA53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18530" r="4761" b="22843"/>
          <a:stretch/>
        </p:blipFill>
        <p:spPr>
          <a:xfrm>
            <a:off x="580680" y="2451742"/>
            <a:ext cx="11030641" cy="3344226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19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779504" y="831047"/>
            <a:ext cx="10632992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869500" y="416167"/>
              <a:ext cx="10452999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Твердотельный накопитель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(SSD)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5B62895-F36B-4A30-B162-2A0CB04C15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5" b="17255"/>
          <a:stretch/>
        </p:blipFill>
        <p:spPr>
          <a:xfrm>
            <a:off x="5996722" y="2116981"/>
            <a:ext cx="5877919" cy="390997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FE16-1181-4A42-B876-89325F39F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0" y="2116981"/>
            <a:ext cx="5326442" cy="14843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7503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Жёсткий диск (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HDD)</a:t>
              </a:r>
            </a:p>
          </p:txBody>
        </p:sp>
      </p:grpSp>
      <p:pic>
        <p:nvPicPr>
          <p:cNvPr id="9" name="Content Placeholder 8" descr="A picture containing hard disc, electronics, drive&#10;&#10;Description automatically generated">
            <a:extLst>
              <a:ext uri="{FF2B5EF4-FFF2-40B4-BE49-F238E27FC236}">
                <a16:creationId xmlns:a16="http://schemas.microsoft.com/office/drawing/2014/main" id="{88F9208D-416D-A07C-260D-3DBBA59891D5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82" y="1477815"/>
            <a:ext cx="7664036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853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Материнская плата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6F69217-39D8-4D6F-B779-49DE6C80D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45" y="1477814"/>
            <a:ext cx="7910310" cy="509844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570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Блок питания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(PSU)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D569F36-C951-4987-9F59-1840220170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" t="16225" r="6341" b="11765"/>
          <a:stretch/>
        </p:blipFill>
        <p:spPr>
          <a:xfrm>
            <a:off x="2995402" y="1477815"/>
            <a:ext cx="6201197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917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152-мм советская гаубица Д-1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5AC4154-D45C-4881-BAF1-51F33379C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33" y="1477814"/>
            <a:ext cx="9147534" cy="5145488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3022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Системный блок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A73789-81EF-4A2B-B254-5A2917BE79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" b="6143"/>
          <a:stretch/>
        </p:blipFill>
        <p:spPr>
          <a:xfrm>
            <a:off x="2073490" y="1477815"/>
            <a:ext cx="8045020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833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«Вычислители»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A8C7BD6-A5E8-4349-A49F-9E6CD76D1D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6" b="8745"/>
          <a:stretch/>
        </p:blipFill>
        <p:spPr>
          <a:xfrm>
            <a:off x="1768699" y="1477816"/>
            <a:ext cx="8654603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34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Таблица стрельбы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9" name="Text Plane">
            <a:extLst>
              <a:ext uri="{FF2B5EF4-FFF2-40B4-BE49-F238E27FC236}">
                <a16:creationId xmlns:a16="http://schemas.microsoft.com/office/drawing/2014/main" id="{A0EADBE9-B1FA-47D2-9A24-18326B3A1EB4}"/>
              </a:ext>
            </a:extLst>
          </p:cNvPr>
          <p:cNvGrpSpPr/>
          <p:nvPr/>
        </p:nvGrpSpPr>
        <p:grpSpPr>
          <a:xfrm>
            <a:off x="358035" y="1477816"/>
            <a:ext cx="7982853" cy="4098231"/>
            <a:chOff x="455691" y="307819"/>
            <a:chExt cx="11280617" cy="409823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C9E87E-7F7D-42B8-AD0A-2B0F92BD1343}"/>
                </a:ext>
              </a:extLst>
            </p:cNvPr>
            <p:cNvSpPr/>
            <p:nvPr/>
          </p:nvSpPr>
          <p:spPr>
            <a:xfrm>
              <a:off x="455691" y="307819"/>
              <a:ext cx="11280617" cy="4098231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ntent">
              <a:extLst>
                <a:ext uri="{FF2B5EF4-FFF2-40B4-BE49-F238E27FC236}">
                  <a16:creationId xmlns:a16="http://schemas.microsoft.com/office/drawing/2014/main" id="{7F16E4A8-41ED-43AF-BFEB-63664A1AECBD}"/>
                </a:ext>
              </a:extLst>
            </p:cNvPr>
            <p:cNvSpPr txBox="1"/>
            <p:nvPr/>
          </p:nvSpPr>
          <p:spPr>
            <a:xfrm>
              <a:off x="961057" y="587219"/>
              <a:ext cx="10269884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Таблицы стрельбы рассчитывались для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каждого отдельного типа снаряда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орудия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перед принятием на вооружение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при различных комбинациях множества параметров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 возвышение ствола, номер заряда, скорость снаряда, скорость ветра, температура воздуха, давление воздуха, температура заряда.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08B34B8-6AAA-486A-8664-109E107A8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1" t="5359" r="8248" b="9805"/>
          <a:stretch/>
        </p:blipFill>
        <p:spPr>
          <a:xfrm>
            <a:off x="8674632" y="1477815"/>
            <a:ext cx="3159333" cy="490528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1414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Траектории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9" name="Text Plane">
            <a:extLst>
              <a:ext uri="{FF2B5EF4-FFF2-40B4-BE49-F238E27FC236}">
                <a16:creationId xmlns:a16="http://schemas.microsoft.com/office/drawing/2014/main" id="{A0EADBE9-B1FA-47D2-9A24-18326B3A1EB4}"/>
              </a:ext>
            </a:extLst>
          </p:cNvPr>
          <p:cNvGrpSpPr/>
          <p:nvPr/>
        </p:nvGrpSpPr>
        <p:grpSpPr>
          <a:xfrm>
            <a:off x="382326" y="1477816"/>
            <a:ext cx="5399909" cy="5098440"/>
            <a:chOff x="455691" y="307819"/>
            <a:chExt cx="11280617" cy="5098440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C9E87E-7F7D-42B8-AD0A-2B0F92BD1343}"/>
                </a:ext>
              </a:extLst>
            </p:cNvPr>
            <p:cNvSpPr/>
            <p:nvPr/>
          </p:nvSpPr>
          <p:spPr>
            <a:xfrm>
              <a:off x="455691" y="307819"/>
              <a:ext cx="11280617" cy="5098440"/>
            </a:xfrm>
            <a:prstGeom prst="roundRect">
              <a:avLst>
                <a:gd name="adj" fmla="val 6076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ntent">
              <a:extLst>
                <a:ext uri="{FF2B5EF4-FFF2-40B4-BE49-F238E27FC236}">
                  <a16:creationId xmlns:a16="http://schemas.microsoft.com/office/drawing/2014/main" id="{7F16E4A8-41ED-43AF-BFEB-63664A1AECBD}"/>
                </a:ext>
              </a:extLst>
            </p:cNvPr>
            <p:cNvSpPr txBox="1"/>
            <p:nvPr/>
          </p:nvSpPr>
          <p:spPr>
            <a:xfrm>
              <a:off x="961057" y="656437"/>
              <a:ext cx="10269886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Расчёт каждой траектории требовал примерно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1000 операций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Требовался кропотливый расчёт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около 3000 траекторий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полёта снаряда.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Один вычислитель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был способен выполнить этот расчёт за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16 дней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а на вычисление всей таблицы потребовалось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бы 4 года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D3EC5BC-C9C6-4F12-A4FA-EF8C6DE0F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9"/>
          <a:stretch/>
        </p:blipFill>
        <p:spPr>
          <a:xfrm>
            <a:off x="6069594" y="1477816"/>
            <a:ext cx="5740081" cy="388073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145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Джон Мокли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2EE4B3F-EC2C-4743-841F-788A58C8D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51" y="1477815"/>
            <a:ext cx="8720498" cy="490528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76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Машина Фон Неймана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F96ADF6-8FCC-4765-BB0A-9E485007A4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7"/>
          <a:stretch/>
        </p:blipFill>
        <p:spPr>
          <a:xfrm>
            <a:off x="4453885" y="1477815"/>
            <a:ext cx="7546519" cy="4905279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Text Plane">
            <a:extLst>
              <a:ext uri="{FF2B5EF4-FFF2-40B4-BE49-F238E27FC236}">
                <a16:creationId xmlns:a16="http://schemas.microsoft.com/office/drawing/2014/main" id="{D822BBE4-72CD-4D8B-A8B0-63A4DAD8C7D4}"/>
              </a:ext>
            </a:extLst>
          </p:cNvPr>
          <p:cNvGrpSpPr/>
          <p:nvPr/>
        </p:nvGrpSpPr>
        <p:grpSpPr>
          <a:xfrm>
            <a:off x="191597" y="1477815"/>
            <a:ext cx="4033688" cy="2357643"/>
            <a:chOff x="455691" y="307819"/>
            <a:chExt cx="11280617" cy="2357643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9632115-4EC8-44DD-AE16-0EA3A39B530E}"/>
                </a:ext>
              </a:extLst>
            </p:cNvPr>
            <p:cNvSpPr/>
            <p:nvPr/>
          </p:nvSpPr>
          <p:spPr>
            <a:xfrm>
              <a:off x="455691" y="307819"/>
              <a:ext cx="11280617" cy="2357643"/>
            </a:xfrm>
            <a:prstGeom prst="roundRect">
              <a:avLst>
                <a:gd name="adj" fmla="val 13996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ontent">
              <a:extLst>
                <a:ext uri="{FF2B5EF4-FFF2-40B4-BE49-F238E27FC236}">
                  <a16:creationId xmlns:a16="http://schemas.microsoft.com/office/drawing/2014/main" id="{ECBECBDC-5C22-4358-BD37-D344CE2BE0D3}"/>
                </a:ext>
              </a:extLst>
            </p:cNvPr>
            <p:cNvSpPr txBox="1"/>
            <p:nvPr/>
          </p:nvSpPr>
          <p:spPr>
            <a:xfrm>
              <a:off x="961056" y="517144"/>
              <a:ext cx="1026988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Слева направо: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Джулиан Бигелоу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Герман Голдстайн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Роберт Оппенгеймер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Джон фон Нейман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330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ENIAC (1943-1946)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EF603BD-F376-4FB7-A321-A52A33D2F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84" y="1477816"/>
            <a:ext cx="9355432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Text Plane">
            <a:extLst>
              <a:ext uri="{FF2B5EF4-FFF2-40B4-BE49-F238E27FC236}">
                <a16:creationId xmlns:a16="http://schemas.microsoft.com/office/drawing/2014/main" id="{A4952E3D-9C10-4888-A453-F2CF56B7662A}"/>
              </a:ext>
            </a:extLst>
          </p:cNvPr>
          <p:cNvGrpSpPr/>
          <p:nvPr/>
        </p:nvGrpSpPr>
        <p:grpSpPr>
          <a:xfrm>
            <a:off x="5486400" y="5123222"/>
            <a:ext cx="5296546" cy="1500081"/>
            <a:chOff x="455691" y="307819"/>
            <a:chExt cx="11280617" cy="150008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6CB19F9-64AC-4DC9-86C0-E6C176C9A714}"/>
                </a:ext>
              </a:extLst>
            </p:cNvPr>
            <p:cNvSpPr/>
            <p:nvPr/>
          </p:nvSpPr>
          <p:spPr>
            <a:xfrm>
              <a:off x="455691" y="307819"/>
              <a:ext cx="11280617" cy="1500081"/>
            </a:xfrm>
            <a:prstGeom prst="roundRect">
              <a:avLst>
                <a:gd name="adj" fmla="val 2094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Content">
              <a:extLst>
                <a:ext uri="{FF2B5EF4-FFF2-40B4-BE49-F238E27FC236}">
                  <a16:creationId xmlns:a16="http://schemas.microsoft.com/office/drawing/2014/main" id="{4669CDB8-46B5-4298-9EBF-9A39139D6954}"/>
                </a:ext>
              </a:extLst>
            </p:cNvPr>
            <p:cNvSpPr txBox="1"/>
            <p:nvPr/>
          </p:nvSpPr>
          <p:spPr>
            <a:xfrm>
              <a:off x="961056" y="580806"/>
              <a:ext cx="102698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Сложение – 0.002 секунд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Умножение – 0.0028 секунд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2413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4326</TotalTime>
  <Words>341</Words>
  <Application>Microsoft Office PowerPoint</Application>
  <PresentationFormat>Widescreen</PresentationFormat>
  <Paragraphs>67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Фикрет Зейналов</dc:creator>
  <cp:lastModifiedBy>Фикрет Зейналов</cp:lastModifiedBy>
  <cp:revision>1276</cp:revision>
  <dcterms:created xsi:type="dcterms:W3CDTF">2022-04-04T07:38:37Z</dcterms:created>
  <dcterms:modified xsi:type="dcterms:W3CDTF">2024-06-21T09:40:07Z</dcterms:modified>
</cp:coreProperties>
</file>